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136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589" userDrawn="1">
          <p15:clr>
            <a:srgbClr val="A4A3A4"/>
          </p15:clr>
        </p15:guide>
        <p15:guide id="5" orient="horz" pos="240" userDrawn="1">
          <p15:clr>
            <a:srgbClr val="A4A3A4"/>
          </p15:clr>
        </p15:guide>
        <p15:guide id="6" orient="horz" pos="3384" userDrawn="1">
          <p15:clr>
            <a:srgbClr val="A4A3A4"/>
          </p15:clr>
        </p15:guide>
        <p15:guide id="7" orient="horz" pos="888" userDrawn="1">
          <p15:clr>
            <a:srgbClr val="A4A3A4"/>
          </p15:clr>
        </p15:guide>
        <p15:guide id="8" orient="horz" pos="5499">
          <p15:clr>
            <a:srgbClr val="A4A3A4"/>
          </p15:clr>
        </p15:guide>
        <p15:guide id="9" pos="243">
          <p15:clr>
            <a:srgbClr val="A4A3A4"/>
          </p15:clr>
        </p15:guide>
        <p15:guide id="10" pos="40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74B53"/>
    <a:srgbClr val="F2B800"/>
    <a:srgbClr val="0071BC"/>
    <a:srgbClr val="0C6EA5"/>
    <a:srgbClr val="191E28"/>
    <a:srgbClr val="DF3A42"/>
    <a:srgbClr val="E75B2B"/>
    <a:srgbClr val="F47200"/>
    <a:srgbClr val="E28D17"/>
    <a:srgbClr val="D5A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4291" autoAdjust="0"/>
  </p:normalViewPr>
  <p:slideViewPr>
    <p:cSldViewPr snapToGrid="0" showGuides="1">
      <p:cViewPr varScale="1">
        <p:scale>
          <a:sx n="89" d="100"/>
          <a:sy n="89" d="100"/>
        </p:scale>
        <p:origin x="-3093" y="-45"/>
      </p:cViewPr>
      <p:guideLst>
        <p:guide orient="horz" pos="2880"/>
        <p:guide orient="horz" pos="240"/>
        <p:guide orient="horz" pos="3384"/>
        <p:guide orient="horz" pos="888"/>
        <p:guide orient="horz" pos="5499"/>
        <p:guide pos="2136"/>
        <p:guide pos="3589"/>
        <p:guide pos="243"/>
        <p:guide pos="406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965" y="4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en-US" smtClean="0"/>
              <a:pPr/>
              <a:t>18-Mar-22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en-US" noProof="0" smtClean="0"/>
              <a:pPr/>
              <a:t>18-Mar-22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D679390-0A1D-45C6-B0A4-B7C424C4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8085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57712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58" userDrawn="1">
          <p15:clr>
            <a:srgbClr val="FBAE40"/>
          </p15:clr>
        </p15:guide>
        <p15:guide id="2" pos="2184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534" userDrawn="1">
          <p15:clr>
            <a:srgbClr val="FBAE40"/>
          </p15:clr>
        </p15:guide>
        <p15:guide id="13" orient="horz" pos="816" userDrawn="1">
          <p15:clr>
            <a:srgbClr val="FBAE40"/>
          </p15:clr>
        </p15:guide>
        <p15:guide id="14" orient="horz" pos="3833" userDrawn="1">
          <p15:clr>
            <a:srgbClr val="FBAE40"/>
          </p15:clr>
        </p15:guide>
        <p15:guide id="15" pos="1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en-US" noProof="0" smtClean="0"/>
              <a:pPr/>
              <a:t>‹Nr.›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about:blank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ideo" Target="about:blank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video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247">
            <a:extLst>
              <a:ext uri="{FF2B5EF4-FFF2-40B4-BE49-F238E27FC236}">
                <a16:creationId xmlns:a16="http://schemas.microsoft.com/office/drawing/2014/main" xmlns="" id="{3CB51ADF-9F1A-4C0E-802C-6CF10AA60CAE}"/>
              </a:ext>
            </a:extLst>
          </p:cNvPr>
          <p:cNvSpPr txBox="1">
            <a:spLocks/>
          </p:cNvSpPr>
          <p:nvPr/>
        </p:nvSpPr>
        <p:spPr>
          <a:xfrm>
            <a:off x="3651905" y="474481"/>
            <a:ext cx="2822238" cy="71337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1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2"/>
                </a:solidFill>
                <a:latin typeface="Script MT Bold" panose="03040602040607080904" pitchFamily="66" charset="0"/>
              </a:rPr>
              <a:t>Nutella’s dark side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 Placeholder 253">
            <a:extLst>
              <a:ext uri="{FF2B5EF4-FFF2-40B4-BE49-F238E27FC236}">
                <a16:creationId xmlns:a16="http://schemas.microsoft.com/office/drawing/2014/main" xmlns="" id="{CD65E653-82B2-40C9-801E-8A4F8D85BB92}"/>
              </a:ext>
            </a:extLst>
          </p:cNvPr>
          <p:cNvSpPr txBox="1">
            <a:spLocks/>
          </p:cNvSpPr>
          <p:nvPr/>
        </p:nvSpPr>
        <p:spPr>
          <a:xfrm>
            <a:off x="5378044" y="1436726"/>
            <a:ext cx="1260475" cy="3290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0287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371600" indent="0" algn="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By Rawan Al Fartusi</a:t>
            </a:r>
            <a:endParaRPr lang="en-US" dirty="0"/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xmlns="" id="{D906E05F-6501-4FFF-A001-32A7D2857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  <p:pic>
        <p:nvPicPr>
          <p:cNvPr id="151" name="Picture 150" descr="Nutella changes recipe and everyone is going crazy | New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971799"/>
            <a:ext cx="6858000" cy="4501663"/>
          </a:xfrm>
          <a:prstGeom prst="rect">
            <a:avLst/>
          </a:prstGeom>
        </p:spPr>
      </p:pic>
      <p:sp>
        <p:nvSpPr>
          <p:cNvPr id="154" name="&quot;No&quot; Symbol 153"/>
          <p:cNvSpPr/>
          <p:nvPr/>
        </p:nvSpPr>
        <p:spPr>
          <a:xfrm>
            <a:off x="316523" y="1934308"/>
            <a:ext cx="6321996" cy="6453554"/>
          </a:xfrm>
          <a:prstGeom prst="noSmoking">
            <a:avLst>
              <a:gd name="adj" fmla="val 233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69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itle 365" hidden="1">
            <a:extLst>
              <a:ext uri="{FF2B5EF4-FFF2-40B4-BE49-F238E27FC236}">
                <a16:creationId xmlns:a16="http://schemas.microsoft.com/office/drawing/2014/main" xmlns="" id="{1D8AB269-EE80-4B4E-822D-B2C4006C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2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0" y="175846"/>
            <a:ext cx="6858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Nutella, the (correct) ingredients</a:t>
            </a:r>
          </a:p>
          <a:p>
            <a:endParaRPr lang="en-US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When you see the ingredients, this is what is written:-</a:t>
            </a:r>
          </a:p>
          <a:p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endParaRPr lang="en-US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But these are not the real ingredients, when you visit </a:t>
            </a:r>
            <a:r>
              <a:rPr lang="en-US" sz="2800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Kellogg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or</a:t>
            </a:r>
            <a:r>
              <a:rPr lang="en-US" sz="2800" i="1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 </a:t>
            </a:r>
            <a:r>
              <a:rPr lang="en-US" sz="2800" i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nestle 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‘s site, this is what you’ll see:-</a:t>
            </a: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</p:txBody>
      </p:sp>
      <p:pic>
        <p:nvPicPr>
          <p:cNvPr id="368" name="Picture 3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76394"/>
            <a:ext cx="6858000" cy="900914"/>
          </a:xfrm>
          <a:prstGeom prst="rect">
            <a:avLst/>
          </a:prstGeom>
        </p:spPr>
      </p:pic>
      <p:pic>
        <p:nvPicPr>
          <p:cNvPr id="369" name="Picture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61717"/>
            <a:ext cx="6858000" cy="105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641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11" hidden="1">
            <a:extLst>
              <a:ext uri="{FF2B5EF4-FFF2-40B4-BE49-F238E27FC236}">
                <a16:creationId xmlns:a16="http://schemas.microsoft.com/office/drawing/2014/main" xmlns="" id="{40491A6F-07F8-43B1-A872-D3AD4B3E9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0" y="158262"/>
            <a:ext cx="6858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so the real ingredients are </a:t>
            </a:r>
            <a:r>
              <a:rPr lang="en-US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13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% hazelnuts ONLY!</a:t>
            </a:r>
          </a:p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And </a:t>
            </a:r>
            <a:r>
              <a:rPr lang="en-US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7.4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% cocoa powder.</a:t>
            </a:r>
          </a:p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And one very important fact of Nutella, it’s made of </a:t>
            </a:r>
            <a:r>
              <a:rPr lang="en-US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55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% sugar!</a:t>
            </a:r>
          </a:p>
          <a:p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endParaRPr lang="en-US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endParaRPr lang="en-US" sz="2800" dirty="0" smtClean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  <a:p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But one positive thing, Nutella don’t have any artificial colors.</a:t>
            </a:r>
          </a:p>
          <a:p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726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Most asked questions</a:t>
            </a:r>
            <a:endParaRPr lang="en-US" sz="40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07886"/>
            <a:ext cx="6699738" cy="843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85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5915025" cy="8229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What made Nutella really popular</a:t>
            </a: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?</a:t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- it’s ads, yes, it’s ads.</a:t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>It’s ads always showed that Nutella was mostly made by Hazelnuts, not sugar, and showed that kids admired it.</a:t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  <a:t/>
            </a:r>
            <a:br>
              <a:rPr lang="en-US" sz="2800" dirty="0">
                <a:solidFill>
                  <a:schemeClr val="tx2">
                    <a:lumMod val="95000"/>
                    <a:lumOff val="5000"/>
                  </a:schemeClr>
                </a:solidFill>
                <a:latin typeface="Script MT Bold" panose="03040602040607080904" pitchFamily="66" charset="0"/>
              </a:rPr>
            </a:br>
            <a:endParaRPr lang="en-US" sz="2800" dirty="0">
              <a:solidFill>
                <a:schemeClr val="tx2">
                  <a:lumMod val="95000"/>
                  <a:lumOff val="5000"/>
                </a:schemeClr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19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Irw_LpuR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6858000" cy="4730262"/>
          </a:xfrm>
          <a:prstGeom prst="rect">
            <a:avLst/>
          </a:prstGeom>
        </p:spPr>
      </p:pic>
      <p:pic>
        <p:nvPicPr>
          <p:cNvPr id="5" name="SGO8Z2p8Fx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4730262"/>
            <a:ext cx="6858000" cy="441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137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lDMNMI-wuJ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6858000" cy="4431323"/>
          </a:xfrm>
          <a:prstGeom prst="rect">
            <a:avLst/>
          </a:prstGeom>
        </p:spPr>
      </p:pic>
      <p:pic>
        <p:nvPicPr>
          <p:cNvPr id="4" name="q2KCw0zvEE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4431323"/>
            <a:ext cx="6858000" cy="47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589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YhwxUCnwnkI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39140449"/>
      </p:ext>
    </p:extLst>
  </p:cSld>
  <p:clrMapOvr>
    <a:masterClrMapping/>
  </p:clrMapOvr>
</p:sld>
</file>

<file path=ppt/theme/theme1.xml><?xml version="1.0" encoding="utf-8"?>
<a:theme xmlns:a="http://schemas.openxmlformats.org/drawingml/2006/main" name="07_Elements">
  <a:themeElements>
    <a:clrScheme name="Custom 27">
      <a:dk1>
        <a:srgbClr val="007E59"/>
      </a:dk1>
      <a:lt1>
        <a:srgbClr val="FFFFFF"/>
      </a:lt1>
      <a:dk2>
        <a:srgbClr val="000000"/>
      </a:dk2>
      <a:lt2>
        <a:srgbClr val="C1272D"/>
      </a:lt2>
      <a:accent1>
        <a:srgbClr val="F8682C"/>
      </a:accent1>
      <a:accent2>
        <a:srgbClr val="FFC300"/>
      </a:accent2>
      <a:accent3>
        <a:srgbClr val="91C300"/>
      </a:accent3>
      <a:accent4>
        <a:srgbClr val="00B4F1"/>
      </a:accent4>
      <a:accent5>
        <a:srgbClr val="54038F"/>
      </a:accent5>
      <a:accent6>
        <a:srgbClr val="2A37A4"/>
      </a:accent6>
      <a:hlink>
        <a:srgbClr val="29ABE2"/>
      </a:hlink>
      <a:folHlink>
        <a:srgbClr val="29ABE2"/>
      </a:folHlink>
    </a:clrScheme>
    <a:fontScheme name="Custom 1">
      <a:majorFont>
        <a:latin typeface="Century Gothic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chemeClr val="accen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TF89794418_Sequences infographics images_RVA_v3.potx" id="{BCBB9096-7B89-4D60-AE1D-707B1BD5068C}" vid="{12CCA541-99AE-443B-8147-B29EBCC645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20FBB86-E571-4AB4-878E-EC5E0F40F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9C7C56-0DCF-41A6-AF4D-5ED3869AB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77C89D-C7A1-4978-88AA-C2D0B90924B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Sequences infographics images</Template>
  <TotalTime>0</TotalTime>
  <Words>109</Words>
  <Application>Microsoft Office PowerPoint</Application>
  <PresentationFormat>Bildschirmpräsentation (4:3)</PresentationFormat>
  <Paragraphs>22</Paragraphs>
  <Slides>8</Slides>
  <Notes>0</Notes>
  <HiddenSlides>0</HiddenSlides>
  <MMClips>5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07_Elements</vt:lpstr>
      <vt:lpstr>Slide 1</vt:lpstr>
      <vt:lpstr>Slide 2</vt:lpstr>
      <vt:lpstr>Slide 3</vt:lpstr>
      <vt:lpstr>Folie 4</vt:lpstr>
      <vt:lpstr>What made Nutella really popular? - it’s ads, yes, it’s ads. It’s ads always showed that Nutella was mostly made by Hazelnuts, not sugar, and showed that kids admired it.              </vt:lpstr>
      <vt:lpstr>Folie 6</vt:lpstr>
      <vt:lpstr>Folie 7</vt:lpstr>
      <vt:lpstr>Folie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2022-03-18T15:17:00Z</dcterms:created>
  <dcterms:modified xsi:type="dcterms:W3CDTF">2022-03-18T17:32:00Z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